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 statement is the most commonly used SQL statement for retrieving data from a database.
It allows you to specify the columns you want to retrieve from a table.
The syntax is straightforward - you list the column names after the SELECT keyword, and then specify the table name after the FROM keyword.
The example shows how you can use the * wildcard to select all columns from the students table.
This is a simple but powerful way to retrieve data, and forms the foundation for many more complex SQL queries.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4" Type="http://schemas.openxmlformats.org/officeDocument/2006/relationships/image" Target="../media/image-10-3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24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25-1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waismanzoor11227/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36" y="1028581"/>
            <a:ext cx="5605463" cy="56054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8891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99521" y="1000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599521" y="19358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Awais Manzoor,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203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69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https://www.linkedin.com/in/awaismanzoor11227/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87353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814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30458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SUM(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)FROM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table_name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48238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175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66547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SUM(SAL) AS Total_SalaryFROM emp;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083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SQL MIN() and MAX() Functions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06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MIN()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878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MIN() function returns the smallest value of the selected column.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506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MAX()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878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MAX() function returns the largest value of the selected column.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635823"/>
            <a:ext cx="7556421" cy="702945"/>
          </a:xfrm>
          <a:prstGeom prst="roundRect">
            <a:avLst>
              <a:gd name="adj" fmla="val 13553"/>
            </a:avLst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782479" y="5635823"/>
            <a:ext cx="7579043" cy="702945"/>
          </a:xfrm>
          <a:prstGeom prst="roundRect">
            <a:avLst>
              <a:gd name="adj" fmla="val 4840"/>
            </a:avLst>
          </a:prstGeom>
          <a:solidFill>
            <a:srgbClr val="DADBF1"/>
          </a:solidFill>
          <a:ln/>
        </p:spPr>
      </p:sp>
      <p:sp>
        <p:nvSpPr>
          <p:cNvPr id="10" name="Text 7"/>
          <p:cNvSpPr/>
          <p:nvPr/>
        </p:nvSpPr>
        <p:spPr>
          <a:xfrm>
            <a:off x="1009293" y="5805845"/>
            <a:ext cx="71254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MIN(column_name)FROM table_nameWHERE condition;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AVG() Function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calculates the average value of a numeric column.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Products WHERE price &gt; (SELECT AVG(price) FROM Products);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429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JOIN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4560570" y="1945958"/>
            <a:ext cx="22860" cy="5229344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3799582" y="2151340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4355128" y="194595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27339" y="198203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98126" y="201215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2428994"/>
            <a:ext cx="2814280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r" indent="0" marL="0">
              <a:lnSpc>
                <a:spcPts val="2400"/>
              </a:lnSpc>
              <a:buNone/>
            </a:pPr>
            <a:r>
              <a:rPr lang="en-US" sz="1500" b="1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</a:t>
            </a:r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 is used to combine rows from two or more tables based on a related column between them.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766012" y="3308033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4355128" y="3102650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27339" y="3138726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535930" y="316884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535930" y="3585686"/>
            <a:ext cx="281428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the following example selection from the </a:t>
            </a:r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table: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5535930" y="4727615"/>
            <a:ext cx="2814280" cy="2447687"/>
          </a:xfrm>
          <a:prstGeom prst="roundRect">
            <a:avLst>
              <a:gd name="adj" fmla="val 3308"/>
            </a:avLst>
          </a:prstGeom>
          <a:solidFill>
            <a:srgbClr val="DADBF1"/>
          </a:solidFill>
          <a:ln/>
        </p:spPr>
      </p:sp>
      <p:sp>
        <p:nvSpPr>
          <p:cNvPr id="16" name="Shape 13"/>
          <p:cNvSpPr/>
          <p:nvPr/>
        </p:nvSpPr>
        <p:spPr>
          <a:xfrm>
            <a:off x="5526405" y="4727615"/>
            <a:ext cx="2833330" cy="2447687"/>
          </a:xfrm>
          <a:prstGeom prst="roundRect">
            <a:avLst>
              <a:gd name="adj" fmla="val 1182"/>
            </a:avLst>
          </a:prstGeom>
          <a:solidFill>
            <a:srgbClr val="DADBF1"/>
          </a:solidFill>
          <a:ln/>
        </p:spPr>
      </p:sp>
      <p:sp>
        <p:nvSpPr>
          <p:cNvPr id="17" name="Text 14"/>
          <p:cNvSpPr/>
          <p:nvPr/>
        </p:nvSpPr>
        <p:spPr>
          <a:xfrm>
            <a:off x="5719167" y="4872157"/>
            <a:ext cx="2447806" cy="2158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Orders.OrderID, Customers.CustomerName, Orders.OrderDate 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Orders 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INNER JOIN Customers ON Orders.CustomerID = Customers.CustomerID;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93790" y="1717834"/>
            <a:ext cx="13042821" cy="4793933"/>
          </a:xfrm>
          <a:prstGeom prst="roundRect">
            <a:avLst>
              <a:gd name="adj" fmla="val 19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72545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938" y="1869162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892981" y="1869162"/>
            <a:ext cx="1398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CustomerName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753213" y="1869162"/>
            <a:ext cx="1398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ContactName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13446" y="1869162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474988" y="1869162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36530" y="1869162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PostalCode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198072" y="1869162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Country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273867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938" y="2882384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892981" y="2882384"/>
            <a:ext cx="1398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Alfreds Futterkiste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753213" y="2882384"/>
            <a:ext cx="1398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 Anders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613446" y="2882384"/>
            <a:ext cx="14002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Obere Str. 57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474988" y="2882384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Berlin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36530" y="2882384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12209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2198072" y="2882384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Germany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3751898"/>
            <a:ext cx="130275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8938" y="3895606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2892981" y="3895606"/>
            <a:ext cx="13989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 Trujillo Emparedados y helados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4753213" y="3895606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 Trujillo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613446" y="3895606"/>
            <a:ext cx="14002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Avda. de la Constitución 2222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8474988" y="3895606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México D.F.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10336530" y="3895606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05021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2198072" y="3895606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Mexico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801410" y="5128022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1028938" y="5271730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892981" y="5271730"/>
            <a:ext cx="13989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Antonio Moreno Taquería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4753213" y="5271730"/>
            <a:ext cx="1398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Antonio Moreno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6613446" y="5271730"/>
            <a:ext cx="14002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Mataderos 2312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8474988" y="5271730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México D.F.</a:t>
            </a:r>
            <a:endParaRPr lang="en-US" sz="1750" dirty="0"/>
          </a:p>
        </p:txBody>
      </p:sp>
      <p:sp>
        <p:nvSpPr>
          <p:cNvPr id="35" name="Text 32"/>
          <p:cNvSpPr/>
          <p:nvPr/>
        </p:nvSpPr>
        <p:spPr>
          <a:xfrm>
            <a:off x="10336530" y="5271730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05023</a:t>
            </a:r>
            <a:endParaRPr lang="en-US" sz="1750" dirty="0"/>
          </a:p>
        </p:txBody>
      </p:sp>
      <p:sp>
        <p:nvSpPr>
          <p:cNvPr id="36" name="Text 33"/>
          <p:cNvSpPr/>
          <p:nvPr/>
        </p:nvSpPr>
        <p:spPr>
          <a:xfrm>
            <a:off x="12198072" y="5271730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Mexico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9244"/>
            <a:ext cx="742557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INNER JOIN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2927" y="1658541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5218" y="189083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Function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5218" y="2376845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INNER JOIN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 retrieves rows from both tables where there is a match in the specified columns.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795" y="1658541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3086" y="1890832"/>
            <a:ext cx="31125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Matching Requirement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3086" y="2376845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only includes records if there is a matching entry in both the "Orders" and "Customers" tables.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2927" y="4272082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5218" y="4504373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Exclusion Rule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5218" y="4990386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Orders without a matching customer in the "Customers" table are not shown.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2927" y="6194584"/>
            <a:ext cx="7570946" cy="1415653"/>
          </a:xfrm>
          <a:prstGeom prst="roundRect">
            <a:avLst>
              <a:gd name="adj" fmla="val 6668"/>
            </a:avLst>
          </a:prstGeom>
          <a:solidFill>
            <a:srgbClr val="DADBF1"/>
          </a:solidFill>
          <a:ln/>
        </p:spPr>
      </p:sp>
      <p:sp>
        <p:nvSpPr>
          <p:cNvPr id="14" name="Shape 11"/>
          <p:cNvSpPr/>
          <p:nvPr/>
        </p:nvSpPr>
        <p:spPr>
          <a:xfrm>
            <a:off x="6261735" y="6194584"/>
            <a:ext cx="7593330" cy="1415653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15" name="Text 12"/>
          <p:cNvSpPr/>
          <p:nvPr/>
        </p:nvSpPr>
        <p:spPr>
          <a:xfrm>
            <a:off x="6486406" y="6363057"/>
            <a:ext cx="7143988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Orders.OrderID, Customers.CustomerNameFROM OrdersINNER JOIN Customers ON Orders.CustomerID = Customers.CustomerID;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317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Details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80692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268831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9653" y="283202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OrderID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75077" y="283202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CustomerName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716691" y="283202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OrderDate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33863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9653" y="348234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10308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75077" y="348234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 Trujillo Emparedados y helados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16691" y="348234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9/18/1996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398895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9653" y="413265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10365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375077" y="413265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Antonio Moreno Taquería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16691" y="413265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11/27/1996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4639270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9653" y="4782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10383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375077" y="478297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Around the Horn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716691" y="4782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12/16/1996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801410" y="52895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29653" y="54332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10355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5375077" y="54332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Around the Horn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9716691" y="54332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11/15/1996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801410" y="59399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029653" y="60836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10278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5375077" y="60836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Berglunds snabbköp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9716691" y="60836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8/12/1996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09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Join Types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8485"/>
            <a:ext cx="2115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(INNER) JOIN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658904"/>
            <a:ext cx="21156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records that have matching values in both tables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70008" y="366962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234470" y="1809869"/>
            <a:ext cx="21157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LEFT (OUTER) JOIN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34470" y="2654617"/>
            <a:ext cx="211574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all records from the left table, and the matched records from the right table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59573" y="38947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6234470" y="4809292"/>
            <a:ext cx="21157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RIGHT (OUTER) JOIN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34470" y="5654040"/>
            <a:ext cx="211574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all records from the right table, and the matched records from the left table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34426" y="518433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0"/>
          <p:cNvSpPr/>
          <p:nvPr/>
        </p:nvSpPr>
        <p:spPr>
          <a:xfrm>
            <a:off x="793790" y="4990743"/>
            <a:ext cx="211562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(OUTER) JOIN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93790" y="5835491"/>
            <a:ext cx="21156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all records when there is a match in either left or right table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44860" y="49591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2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LEFT JOIN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it does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901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LEFT JOIN keyword returns all records from the left table (table1), and the matching records from the right table (table2).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876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result is 0 records from the right side, if there is no match.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856321" y="3597354"/>
            <a:ext cx="3501509" cy="2154555"/>
          </a:xfrm>
          <a:prstGeom prst="roundRect">
            <a:avLst>
              <a:gd name="adj" fmla="val 4422"/>
            </a:avLst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4845010" y="3597354"/>
            <a:ext cx="3524131" cy="2154555"/>
          </a:xfrm>
          <a:prstGeom prst="roundRect">
            <a:avLst>
              <a:gd name="adj" fmla="val 1579"/>
            </a:avLst>
          </a:prstGeom>
          <a:solidFill>
            <a:srgbClr val="DADBF1"/>
          </a:solidFill>
          <a:ln/>
        </p:spPr>
      </p:sp>
      <p:sp>
        <p:nvSpPr>
          <p:cNvPr id="10" name="Text 7"/>
          <p:cNvSpPr/>
          <p:nvPr/>
        </p:nvSpPr>
        <p:spPr>
          <a:xfrm>
            <a:off x="5071824" y="3767376"/>
            <a:ext cx="30705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column_name(s)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table1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table2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 table1.column_name = table2.column_name;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733"/>
            <a:ext cx="976598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SQL AND, OR and NOT Operators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88287"/>
            <a:ext cx="4347567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57331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6039088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records if ALL conditions are TRUE.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388287"/>
            <a:ext cx="4347567" cy="861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741" y="557331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56741" y="6039088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records if ANY condition is TRUE.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388287"/>
            <a:ext cx="4347567" cy="861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04308" y="557331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04308" y="6039088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records if the condition is NOT TRUE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93790" y="718649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https://www.linkedin.com/in/awaismanzoor11227/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832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Statement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28815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statement is used to retrieve data from a database.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58461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6280190" y="44917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column1, column2, ...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table_name;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5771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280190" y="64648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students;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99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SQL INSERT INTO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22127" y="3546396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5770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351496"/>
            <a:ext cx="3636407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INSERT INTO statement is used to insert new records in a table.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4" y="35577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684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INSERT INTO Syntax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13684" y="4841915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is possible to write the INSERT INTO statement in two ways: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713684" y="5703808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Specify both the column names and the values to be inserted: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INSERT INTO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4676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INTO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...)VALUES (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...);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5344"/>
            <a:ext cx="58284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'ORDER BY' Keyword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942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19367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1972151"/>
            <a:ext cx="289941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ORDER BY keyword is used to sort the result-set in ascending or descending order.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79890"/>
            <a:ext cx="28994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ORDER BY keyword sorts the records in ascending order by default. To sort the records in descending order, use the DESC keyword.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18942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5274" y="19367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1972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937319" y="2581632"/>
            <a:ext cx="2899410" cy="2154555"/>
          </a:xfrm>
          <a:prstGeom prst="roundRect">
            <a:avLst>
              <a:gd name="adj" fmla="val 4422"/>
            </a:avLst>
          </a:prstGeom>
          <a:solidFill>
            <a:srgbClr val="DADBF1"/>
          </a:solidFill>
          <a:ln/>
        </p:spPr>
      </p:sp>
      <p:sp>
        <p:nvSpPr>
          <p:cNvPr id="12" name="Shape 9"/>
          <p:cNvSpPr/>
          <p:nvPr/>
        </p:nvSpPr>
        <p:spPr>
          <a:xfrm>
            <a:off x="10926008" y="2581632"/>
            <a:ext cx="2922032" cy="2154555"/>
          </a:xfrm>
          <a:prstGeom prst="roundRect">
            <a:avLst>
              <a:gd name="adj" fmla="val 1579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11152823" y="2751653"/>
            <a:ext cx="246840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column1, column2, ...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table_name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column1, column2, ... ASC|DESC;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8738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65260" y="69163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017306" y="6947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 FROM CustomersORDER BY Country DESC;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7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GROUP BY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0651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2374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GROUP BY statement groups rows that have the same values into summary rows, like "find the number of customers in each country".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3927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GROUP BY statement is often used with aggregate functions (COUNT(), MAX(), MIN(), SUM(), AVG()) to group the result-set by one or more columns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10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BY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59424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286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Purpose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277665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ORDER BY keyword is used to sort the result-set in ascending or descending order.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0308"/>
            <a:ext cx="1134070" cy="16698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3647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Default Behavior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4137541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ORDER BY keyword sorts the records in ascending order by default. To sort the records in descending order, use the DESC keyword.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90160"/>
            <a:ext cx="1134070" cy="21289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5316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2268022" y="5926455"/>
            <a:ext cx="11568589" cy="1065848"/>
          </a:xfrm>
          <a:prstGeom prst="roundRect">
            <a:avLst>
              <a:gd name="adj" fmla="val 8938"/>
            </a:avLst>
          </a:prstGeom>
          <a:solidFill>
            <a:srgbClr val="DADBF1"/>
          </a:solidFill>
          <a:ln/>
        </p:spPr>
      </p:sp>
      <p:sp>
        <p:nvSpPr>
          <p:cNvPr id="14" name="Shape 8"/>
          <p:cNvSpPr/>
          <p:nvPr/>
        </p:nvSpPr>
        <p:spPr>
          <a:xfrm>
            <a:off x="2256711" y="5926455"/>
            <a:ext cx="11591211" cy="1065848"/>
          </a:xfrm>
          <a:prstGeom prst="roundRect">
            <a:avLst>
              <a:gd name="adj" fmla="val 3192"/>
            </a:avLst>
          </a:prstGeom>
          <a:solidFill>
            <a:srgbClr val="DADBF1"/>
          </a:solidFill>
          <a:ln/>
        </p:spPr>
      </p:sp>
      <p:sp>
        <p:nvSpPr>
          <p:cNvPr id="15" name="Text 9"/>
          <p:cNvSpPr/>
          <p:nvPr/>
        </p:nvSpPr>
        <p:spPr>
          <a:xfrm>
            <a:off x="2483525" y="6096476"/>
            <a:ext cx="1113758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Customers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Country DESC;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8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WHERE Clause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73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 is used to filter records by specifying conditions that the data must meet.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68347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202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93200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...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243155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477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968008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students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gender = 'male';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2519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Operators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793790" y="1359456"/>
            <a:ext cx="13042821" cy="5629751"/>
          </a:xfrm>
          <a:prstGeom prst="roundRect">
            <a:avLst>
              <a:gd name="adj" fmla="val 11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1367076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60239" y="1469946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307330" y="1469946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9649420" y="1469946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01410" y="1826895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60239" y="1929765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=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307330" y="1929765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values are equal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9649420" y="1929765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801410" y="2286714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60239" y="2389584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307330" y="2389584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left value is greater than the right value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649420" y="2389584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801410" y="2746534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60239" y="2849404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5307330" y="2849404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left value is less than the right value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649420" y="2849404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801410" y="3206353"/>
            <a:ext cx="13027581" cy="713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60239" y="3309223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&gt;=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5307330" y="3309223"/>
            <a:ext cx="401705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left value is greater than or equal to the right value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9649420" y="3309223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801410" y="3920252"/>
            <a:ext cx="13027581" cy="713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60239" y="4023122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&lt;=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5307330" y="4023122"/>
            <a:ext cx="401705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left value is less than or equal to the right value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649420" y="4023122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801410" y="4634151"/>
            <a:ext cx="13027581" cy="713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960239" y="4737021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&lt;&gt;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5307330" y="4737021"/>
            <a:ext cx="401705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if the values are not equal.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some SQL versions, this operator can be written as !=</a:t>
            </a:r>
            <a:endParaRPr lang="en-US" sz="1250" dirty="0"/>
          </a:p>
        </p:txBody>
      </p:sp>
      <p:sp>
        <p:nvSpPr>
          <p:cNvPr id="33" name="Text 30"/>
          <p:cNvSpPr/>
          <p:nvPr/>
        </p:nvSpPr>
        <p:spPr>
          <a:xfrm>
            <a:off x="9649420" y="4737021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4" name="Shape 31"/>
          <p:cNvSpPr/>
          <p:nvPr/>
        </p:nvSpPr>
        <p:spPr>
          <a:xfrm>
            <a:off x="801410" y="5348049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960239" y="5450919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BETWEEN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5307330" y="5450919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Selects values within a specified range, inclusive</a:t>
            </a:r>
            <a:endParaRPr lang="en-US" sz="1250" dirty="0"/>
          </a:p>
        </p:txBody>
      </p:sp>
      <p:sp>
        <p:nvSpPr>
          <p:cNvPr id="37" name="Text 34"/>
          <p:cNvSpPr/>
          <p:nvPr/>
        </p:nvSpPr>
        <p:spPr>
          <a:xfrm>
            <a:off x="9649420" y="5450919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8" name="Shape 35"/>
          <p:cNvSpPr/>
          <p:nvPr/>
        </p:nvSpPr>
        <p:spPr>
          <a:xfrm>
            <a:off x="801410" y="5807869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960239" y="5910739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</a:t>
            </a:r>
            <a:endParaRPr lang="en-US" sz="1250" dirty="0"/>
          </a:p>
        </p:txBody>
      </p:sp>
      <p:sp>
        <p:nvSpPr>
          <p:cNvPr id="40" name="Text 37"/>
          <p:cNvSpPr/>
          <p:nvPr/>
        </p:nvSpPr>
        <p:spPr>
          <a:xfrm>
            <a:off x="5307330" y="5910739"/>
            <a:ext cx="4017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Searches for a specified pattern in a column</a:t>
            </a:r>
            <a:endParaRPr lang="en-US" sz="1250" dirty="0"/>
          </a:p>
        </p:txBody>
      </p:sp>
      <p:sp>
        <p:nvSpPr>
          <p:cNvPr id="41" name="Text 38"/>
          <p:cNvSpPr/>
          <p:nvPr/>
        </p:nvSpPr>
        <p:spPr>
          <a:xfrm>
            <a:off x="9649420" y="5910739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2" name="Shape 39"/>
          <p:cNvSpPr/>
          <p:nvPr/>
        </p:nvSpPr>
        <p:spPr>
          <a:xfrm>
            <a:off x="801410" y="6267688"/>
            <a:ext cx="13027581" cy="713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960239" y="6370558"/>
            <a:ext cx="40220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</a:t>
            </a:r>
            <a:endParaRPr lang="en-US" sz="1250" dirty="0"/>
          </a:p>
        </p:txBody>
      </p:sp>
      <p:sp>
        <p:nvSpPr>
          <p:cNvPr id="44" name="Text 41"/>
          <p:cNvSpPr/>
          <p:nvPr/>
        </p:nvSpPr>
        <p:spPr>
          <a:xfrm>
            <a:off x="5307330" y="6370558"/>
            <a:ext cx="401705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Specifies multiple possible values for a column to match</a:t>
            </a:r>
            <a:endParaRPr lang="en-US" sz="1250" dirty="0"/>
          </a:p>
        </p:txBody>
      </p:sp>
      <p:sp>
        <p:nvSpPr>
          <p:cNvPr id="45" name="Text 42"/>
          <p:cNvSpPr/>
          <p:nvPr/>
        </p:nvSpPr>
        <p:spPr>
          <a:xfrm>
            <a:off x="9649420" y="6370558"/>
            <a:ext cx="4020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4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7167801"/>
            <a:ext cx="1084659" cy="436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01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LIKE - Searches for a Pattern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47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Query: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65947"/>
            <a:ext cx="75564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EMP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ENAME LIKE '%T';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326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query retrieves all employee names that end with the letter 'T'. The percent sign (%) is a wildcard character representing any sequence of characters.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765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https://www.linkedin.com/in/awaismanzoor11227/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8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LIKE Operator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67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EMP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3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ENAME LIKE 'T%';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219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query retrieves all employee names that begin with the letter 'T'. The percent sign (%) is a wildcard that represents any sequence of characters.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4829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"IN" Operator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793790" y="1644848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793790" y="250674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 allows you to specify multiple possible values for a column in the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3093958"/>
            <a:ext cx="13042821" cy="1357551"/>
          </a:xfrm>
          <a:prstGeom prst="roundRect">
            <a:avLst>
              <a:gd name="adj" fmla="val 6667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783074" y="3093958"/>
            <a:ext cx="13064252" cy="1357551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998458" y="3255526"/>
            <a:ext cx="1263348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column_name(s)  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table_name  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column_name IN (value1, value2, ...);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4774644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3350" dirty="0"/>
          </a:p>
        </p:txBody>
      </p:sp>
      <p:sp>
        <p:nvSpPr>
          <p:cNvPr id="11" name="Shape 8"/>
          <p:cNvSpPr/>
          <p:nvPr/>
        </p:nvSpPr>
        <p:spPr>
          <a:xfrm>
            <a:off x="793790" y="5636538"/>
            <a:ext cx="13042821" cy="1357551"/>
          </a:xfrm>
          <a:prstGeom prst="roundRect">
            <a:avLst>
              <a:gd name="adj" fmla="val 6667"/>
            </a:avLst>
          </a:prstGeom>
          <a:solidFill>
            <a:srgbClr val="DADBF1"/>
          </a:solidFill>
          <a:ln/>
        </p:spPr>
      </p:sp>
      <p:sp>
        <p:nvSpPr>
          <p:cNvPr id="12" name="Shape 9"/>
          <p:cNvSpPr/>
          <p:nvPr/>
        </p:nvSpPr>
        <p:spPr>
          <a:xfrm>
            <a:off x="783074" y="5636538"/>
            <a:ext cx="13064252" cy="1357551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998458" y="5798106"/>
            <a:ext cx="1263348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 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EMP  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JOB IN ('SALESMAN', 'CLERK');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93790" y="7236500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query retrieves all rows from the </a:t>
            </a:r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table where the </a:t>
            </a:r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 matches either 'SALESMAN' or 'CLERK'.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0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BETWEEN Operator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149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3804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column_name(s)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092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55747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emp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SAL BETWEEN 500 AND 2000;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39140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 Function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168318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793790" y="2627233"/>
            <a:ext cx="6269712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COUNT(</a:t>
            </a:r>
            <a:pPr algn="l" indent="0" marL="0">
              <a:lnSpc>
                <a:spcPts val="4000"/>
              </a:lnSpc>
              <a:buNone/>
            </a:pPr>
            <a:r>
              <a:rPr lang="en-US" sz="3200" b="1" i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column_name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</a:t>
            </a:r>
            <a:pPr algn="l" indent="0" marL="0">
              <a:lnSpc>
                <a:spcPts val="4000"/>
              </a:lnSpc>
              <a:buNone/>
            </a:pPr>
            <a:r>
              <a:rPr lang="en-US" sz="3200" b="1" i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table_name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WHERE </a:t>
            </a:r>
            <a:pPr algn="l" indent="0" marL="0">
              <a:lnSpc>
                <a:spcPts val="4000"/>
              </a:lnSpc>
              <a:buNone/>
            </a:pPr>
            <a:r>
              <a:rPr lang="en-US" sz="3200" b="1" i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condition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;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93790" y="4464248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93790" y="5280660"/>
            <a:ext cx="9122093" cy="102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COUNT(ENAME) AS Total_Employees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emp;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793790" y="660737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 assigns an alias to the result of the COUNT function, making it easier to reference the output in the query results.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3790" y="716363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function returns the total number of non-null values in the specified column.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2025-05-13T18:28:25Z</dcterms:created>
  <dcterms:modified xsi:type="dcterms:W3CDTF">2025-05-13T18:28:25Z</dcterms:modified>
</cp:coreProperties>
</file>